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58" r:id="rId6"/>
    <p:sldId id="259" r:id="rId7"/>
    <p:sldId id="260" r:id="rId8"/>
    <p:sldId id="261" r:id="rId9"/>
    <p:sldId id="262" r:id="rId10"/>
    <p:sldId id="263"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EG" sz="8800" dirty="0" smtClean="0"/>
              <a:t>بناء وتنمية المجموعات</a:t>
            </a:r>
            <a:endParaRPr lang="en-US" sz="8800" dirty="0"/>
          </a:p>
        </p:txBody>
      </p:sp>
      <p:sp>
        <p:nvSpPr>
          <p:cNvPr id="3" name="Subtitle 2"/>
          <p:cNvSpPr>
            <a:spLocks noGrp="1"/>
          </p:cNvSpPr>
          <p:nvPr>
            <p:ph type="subTitle" idx="1"/>
          </p:nvPr>
        </p:nvSpPr>
        <p:spPr/>
        <p:txBody>
          <a:bodyPr/>
          <a:lstStyle/>
          <a:p>
            <a:r>
              <a:rPr lang="ar-EG" sz="8800" dirty="0" smtClean="0">
                <a:solidFill>
                  <a:srgbClr val="FF0000"/>
                </a:solidFill>
                <a:cs typeface="+mj-cs"/>
              </a:rPr>
              <a:t>د/ عادل نبيل</a:t>
            </a:r>
          </a:p>
          <a:p>
            <a:endParaRPr lang="en-US" dirty="0"/>
          </a:p>
        </p:txBody>
      </p:sp>
    </p:spTree>
    <p:extLst>
      <p:ext uri="{BB962C8B-B14F-4D97-AF65-F5344CB8AC3E}">
        <p14:creationId xmlns:p14="http://schemas.microsoft.com/office/powerpoint/2010/main" val="2709568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820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r" rtl="1"/>
            <a:r>
              <a:rPr lang="ar-SA" dirty="0"/>
              <a:t>تدفق المعلومات هو السبيل للحياة والبقاء </a:t>
            </a:r>
            <a:r>
              <a:rPr lang="ar-SA" dirty="0" smtClean="0"/>
              <a:t>والاستمرار</a:t>
            </a:r>
            <a:endParaRPr lang="ar-EG" dirty="0" smtClean="0"/>
          </a:p>
          <a:p>
            <a:pPr algn="r" rtl="1"/>
            <a:r>
              <a:rPr lang="ar-SA" dirty="0"/>
              <a:t>الأساس المنطقي لعملية اتخاذ القرارات بالنسبة للإدارة </a:t>
            </a:r>
            <a:r>
              <a:rPr lang="ar-SA" dirty="0" smtClean="0"/>
              <a:t>الحديثة</a:t>
            </a:r>
            <a:endParaRPr lang="ar-EG" dirty="0" smtClean="0"/>
          </a:p>
          <a:p>
            <a:pPr algn="r" rtl="1"/>
            <a:r>
              <a:rPr lang="ar-EG" sz="19900" dirty="0"/>
              <a:t>؟</a:t>
            </a:r>
            <a:endParaRPr lang="en-US" sz="19900" dirty="0"/>
          </a:p>
        </p:txBody>
      </p:sp>
    </p:spTree>
    <p:extLst>
      <p:ext uri="{BB962C8B-B14F-4D97-AF65-F5344CB8AC3E}">
        <p14:creationId xmlns:p14="http://schemas.microsoft.com/office/powerpoint/2010/main" val="3012762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dirty="0"/>
              <a:t>خصائص المعلومات </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SA" dirty="0"/>
              <a:t>خاصية التميع والسيولة </a:t>
            </a:r>
            <a:endParaRPr lang="ar-EG" dirty="0" smtClean="0"/>
          </a:p>
          <a:p>
            <a:pPr algn="r" rtl="1"/>
            <a:r>
              <a:rPr lang="ar-SA" dirty="0"/>
              <a:t>قابلية نقلها عبر مسارات محددة </a:t>
            </a:r>
            <a:endParaRPr lang="ar-EG" dirty="0" smtClean="0"/>
          </a:p>
          <a:p>
            <a:pPr algn="r" rtl="1"/>
            <a:r>
              <a:rPr lang="ar-SA" dirty="0"/>
              <a:t>قابلية الاندماج العالية للعناصر المعلوماتية </a:t>
            </a:r>
            <a:endParaRPr lang="ar-EG" dirty="0" smtClean="0"/>
          </a:p>
          <a:p>
            <a:pPr algn="r" rtl="1"/>
            <a:r>
              <a:rPr lang="ar-SA" dirty="0"/>
              <a:t>بينما اتسمت العناصر المادية بالندرة وهو أساس اقتصادياتها تتميز</a:t>
            </a:r>
            <a:r>
              <a:rPr lang="en-US" dirty="0"/>
              <a:t> </a:t>
            </a:r>
            <a:r>
              <a:rPr lang="ar-SA" dirty="0"/>
              <a:t>المعلومات</a:t>
            </a:r>
            <a:r>
              <a:rPr lang="en-US" dirty="0"/>
              <a:t> </a:t>
            </a:r>
            <a:r>
              <a:rPr lang="ar-SA" dirty="0"/>
              <a:t>بالوفرة </a:t>
            </a:r>
            <a:endParaRPr lang="ar-EG" dirty="0" smtClean="0"/>
          </a:p>
          <a:p>
            <a:pPr algn="r" rtl="1"/>
            <a:r>
              <a:rPr lang="ar-EG" dirty="0" smtClean="0"/>
              <a:t>لا </a:t>
            </a:r>
            <a:r>
              <a:rPr lang="ar-SA" dirty="0" smtClean="0"/>
              <a:t>تتأثر </a:t>
            </a:r>
            <a:r>
              <a:rPr lang="ar-SA" dirty="0"/>
              <a:t>موارد</a:t>
            </a:r>
            <a:r>
              <a:rPr lang="en-US" dirty="0"/>
              <a:t> </a:t>
            </a:r>
            <a:r>
              <a:rPr lang="ar-SA" dirty="0"/>
              <a:t>المعلومات</a:t>
            </a:r>
            <a:r>
              <a:rPr lang="en-US" dirty="0"/>
              <a:t> </a:t>
            </a:r>
            <a:r>
              <a:rPr lang="ar-SA" dirty="0"/>
              <a:t>بالاستهلاك بل على العكس فهي عادة ما تنمو مع زيادة استهلاكها </a:t>
            </a:r>
            <a:endParaRPr lang="ar-EG" dirty="0" smtClean="0"/>
          </a:p>
          <a:p>
            <a:pPr algn="r" rtl="1"/>
            <a:r>
              <a:rPr lang="ar-SA" dirty="0"/>
              <a:t>سهولة النسخ </a:t>
            </a:r>
            <a:endParaRPr lang="ar-EG" dirty="0" smtClean="0"/>
          </a:p>
          <a:p>
            <a:pPr algn="r" rtl="1"/>
            <a:r>
              <a:rPr lang="en-US" dirty="0"/>
              <a:t> </a:t>
            </a:r>
            <a:r>
              <a:rPr lang="ar-SA" dirty="0"/>
              <a:t>إمكان استنتاج معلومات صحيحة من معلومات غير صحيحة او مشوشة </a:t>
            </a:r>
            <a:endParaRPr lang="ar-EG" dirty="0" smtClean="0"/>
          </a:p>
          <a:p>
            <a:pPr algn="r" rtl="1"/>
            <a:r>
              <a:rPr lang="ar-SA" dirty="0"/>
              <a:t>يشوب معظم</a:t>
            </a:r>
            <a:r>
              <a:rPr lang="en-US" dirty="0"/>
              <a:t> </a:t>
            </a:r>
            <a:r>
              <a:rPr lang="ar-SA" dirty="0"/>
              <a:t>المعلومات</a:t>
            </a:r>
            <a:r>
              <a:rPr lang="en-US" dirty="0"/>
              <a:t> </a:t>
            </a:r>
            <a:r>
              <a:rPr lang="ar-SA" dirty="0"/>
              <a:t>درجة من عدم اليقين </a:t>
            </a:r>
            <a:endParaRPr lang="en-US" dirty="0"/>
          </a:p>
        </p:txBody>
      </p:sp>
    </p:spTree>
    <p:extLst>
      <p:ext uri="{BB962C8B-B14F-4D97-AF65-F5344CB8AC3E}">
        <p14:creationId xmlns:p14="http://schemas.microsoft.com/office/powerpoint/2010/main" val="1638966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يجب ان تتصف المعلومات الجيدة بمجموعة من الخصائص هي </a:t>
            </a:r>
            <a:r>
              <a:rPr lang="ar-EG" b="1" dirty="0" smtClean="0"/>
              <a:t>:</a:t>
            </a:r>
            <a:endParaRPr lang="en-US" dirty="0"/>
          </a:p>
        </p:txBody>
      </p:sp>
      <p:sp>
        <p:nvSpPr>
          <p:cNvPr id="3" name="Content Placeholder 2"/>
          <p:cNvSpPr>
            <a:spLocks noGrp="1"/>
          </p:cNvSpPr>
          <p:nvPr>
            <p:ph idx="1"/>
          </p:nvPr>
        </p:nvSpPr>
        <p:spPr/>
        <p:txBody>
          <a:bodyPr>
            <a:normAutofit lnSpcReduction="10000"/>
          </a:bodyPr>
          <a:lstStyle/>
          <a:p>
            <a:pPr algn="just" rtl="1"/>
            <a:r>
              <a:rPr lang="en-US" b="1" dirty="0"/>
              <a:t>1</a:t>
            </a:r>
            <a:r>
              <a:rPr lang="ar-SA" b="1" dirty="0"/>
              <a:t>-التوقيت</a:t>
            </a:r>
            <a:r>
              <a:rPr lang="en-US" b="1" dirty="0"/>
              <a:t> Timely :- </a:t>
            </a:r>
            <a:endParaRPr lang="en-US" dirty="0"/>
          </a:p>
          <a:p>
            <a:pPr algn="just" rtl="1"/>
            <a:r>
              <a:rPr lang="ar-SA" b="1" dirty="0" smtClean="0"/>
              <a:t>2- </a:t>
            </a:r>
            <a:r>
              <a:rPr lang="ar-SA" b="1" dirty="0"/>
              <a:t>الدقة</a:t>
            </a:r>
            <a:r>
              <a:rPr lang="en-US" b="1" dirty="0"/>
              <a:t> </a:t>
            </a:r>
            <a:r>
              <a:rPr lang="en-US" b="1" dirty="0" err="1"/>
              <a:t>Percision</a:t>
            </a:r>
            <a:r>
              <a:rPr lang="en-US" b="1" dirty="0"/>
              <a:t> :- </a:t>
            </a:r>
            <a:endParaRPr lang="en-US" dirty="0"/>
          </a:p>
          <a:p>
            <a:pPr algn="just" rtl="1"/>
            <a:r>
              <a:rPr lang="ar-SA" b="1" dirty="0" smtClean="0"/>
              <a:t>3- </a:t>
            </a:r>
            <a:r>
              <a:rPr lang="ar-SA" b="1" dirty="0"/>
              <a:t>الصحة أو الخلو من الخطأ</a:t>
            </a:r>
            <a:r>
              <a:rPr lang="en-US" b="1" dirty="0"/>
              <a:t> Accuracy :- </a:t>
            </a:r>
            <a:endParaRPr lang="en-US" dirty="0"/>
          </a:p>
          <a:p>
            <a:pPr algn="just" rtl="1"/>
            <a:r>
              <a:rPr lang="ar-SA" b="1" dirty="0" smtClean="0"/>
              <a:t>4- </a:t>
            </a:r>
            <a:r>
              <a:rPr lang="ar-SA" b="1" dirty="0"/>
              <a:t>إمكانية التعبير الكمي</a:t>
            </a:r>
            <a:r>
              <a:rPr lang="en-US" b="1" dirty="0"/>
              <a:t> </a:t>
            </a:r>
            <a:r>
              <a:rPr lang="en-US" b="1" dirty="0" err="1"/>
              <a:t>Quantifialbe</a:t>
            </a:r>
            <a:r>
              <a:rPr lang="en-US" b="1" dirty="0"/>
              <a:t> :- </a:t>
            </a:r>
            <a:endParaRPr lang="en-US" dirty="0"/>
          </a:p>
          <a:p>
            <a:pPr algn="just" rtl="1"/>
            <a:r>
              <a:rPr lang="ar-SA" b="1" dirty="0" smtClean="0"/>
              <a:t>6- </a:t>
            </a:r>
            <a:r>
              <a:rPr lang="ar-SA" b="1" dirty="0"/>
              <a:t>إمكانية التحقق</a:t>
            </a:r>
            <a:r>
              <a:rPr lang="en-US" b="1" dirty="0"/>
              <a:t> Verifiable </a:t>
            </a:r>
            <a:r>
              <a:rPr lang="en-US" b="1" dirty="0" smtClean="0"/>
              <a:t>:-</a:t>
            </a:r>
            <a:endParaRPr lang="en-US" dirty="0" smtClean="0"/>
          </a:p>
          <a:p>
            <a:pPr marL="0" indent="0" algn="just" rtl="1">
              <a:buNone/>
            </a:pPr>
            <a:r>
              <a:rPr lang="ar-EG" b="1" smtClean="0"/>
              <a:t> 7</a:t>
            </a:r>
            <a:r>
              <a:rPr lang="ar-SA" b="1" dirty="0" smtClean="0"/>
              <a:t>- إمكانية الحصول عليها</a:t>
            </a:r>
            <a:r>
              <a:rPr lang="en-US" b="1" dirty="0" smtClean="0"/>
              <a:t> Accessible :- </a:t>
            </a:r>
            <a:endParaRPr lang="en-US" dirty="0" smtClean="0"/>
          </a:p>
          <a:p>
            <a:pPr algn="just" rtl="1"/>
            <a:r>
              <a:rPr lang="ar-EG" b="1" dirty="0" smtClean="0"/>
              <a:t>8</a:t>
            </a:r>
            <a:r>
              <a:rPr lang="ar-SA" b="1" dirty="0" smtClean="0"/>
              <a:t>- </a:t>
            </a:r>
            <a:r>
              <a:rPr lang="ar-SA" b="1" dirty="0"/>
              <a:t>الخلو من التحيز</a:t>
            </a:r>
            <a:r>
              <a:rPr lang="en-US" b="1" dirty="0"/>
              <a:t> Freedom From bias :- </a:t>
            </a:r>
            <a:endParaRPr lang="en-US" dirty="0"/>
          </a:p>
          <a:p>
            <a:pPr algn="just" rtl="1"/>
            <a:r>
              <a:rPr lang="ar-EG" b="1" dirty="0" smtClean="0"/>
              <a:t>9</a:t>
            </a:r>
            <a:r>
              <a:rPr lang="ar-SA" b="1" dirty="0" smtClean="0"/>
              <a:t>- </a:t>
            </a:r>
            <a:r>
              <a:rPr lang="ar-SA" b="1" dirty="0"/>
              <a:t>الشمول </a:t>
            </a:r>
            <a:r>
              <a:rPr lang="en-US" b="1" dirty="0"/>
              <a:t>Comprehensiveness:-</a:t>
            </a:r>
            <a:endParaRPr lang="en-US" dirty="0"/>
          </a:p>
          <a:p>
            <a:pPr algn="just" rtl="1"/>
            <a:endParaRPr lang="en-US" dirty="0"/>
          </a:p>
        </p:txBody>
      </p:sp>
    </p:spTree>
    <p:extLst>
      <p:ext uri="{BB962C8B-B14F-4D97-AF65-F5344CB8AC3E}">
        <p14:creationId xmlns:p14="http://schemas.microsoft.com/office/powerpoint/2010/main" val="548492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6600" dirty="0" smtClean="0">
                <a:solidFill>
                  <a:srgbClr val="FF0000"/>
                </a:solidFill>
              </a:rPr>
              <a:t>هدف المقرر</a:t>
            </a:r>
            <a:endParaRPr lang="en-US" sz="6600" dirty="0">
              <a:solidFill>
                <a:srgbClr val="FF0000"/>
              </a:solidFill>
            </a:endParaRPr>
          </a:p>
        </p:txBody>
      </p:sp>
      <p:sp>
        <p:nvSpPr>
          <p:cNvPr id="3" name="Content Placeholder 2"/>
          <p:cNvSpPr>
            <a:spLocks noGrp="1"/>
          </p:cNvSpPr>
          <p:nvPr>
            <p:ph idx="1"/>
          </p:nvPr>
        </p:nvSpPr>
        <p:spPr/>
        <p:txBody>
          <a:bodyPr/>
          <a:lstStyle/>
          <a:p>
            <a:pPr algn="r" rtl="1"/>
            <a:r>
              <a:rPr lang="ar-SA" b="1" dirty="0"/>
              <a:t>1- يتعرف علي مصادر المعلومات التقليدية والالكترونية  .</a:t>
            </a:r>
            <a:endParaRPr lang="en-US" dirty="0"/>
          </a:p>
          <a:p>
            <a:pPr algn="r" rtl="1"/>
            <a:r>
              <a:rPr lang="ar-SA" b="1" dirty="0"/>
              <a:t>2- يظهر قدرته في استخدام  تكنولوجيا المعلومات والاتصالات في عمليات التزويد بالمكتبة.</a:t>
            </a:r>
            <a:endParaRPr lang="en-US" dirty="0"/>
          </a:p>
          <a:p>
            <a:pPr algn="r" rtl="1"/>
            <a:r>
              <a:rPr lang="ar-SA" b="1" dirty="0"/>
              <a:t>3- يستخدم الطرق الحديثة في بناء وتنمية المقتنيات وتنظيم المعلومات والمعرفة .</a:t>
            </a:r>
            <a:endParaRPr lang="en-US" dirty="0"/>
          </a:p>
          <a:p>
            <a:pPr algn="r" rtl="1"/>
            <a:r>
              <a:rPr lang="ar-SA" b="1" dirty="0"/>
              <a:t>4 يتعرف علي طرق الانتقاء والاختيار المختلفة لاختيار مصادر المعلومات اللازمة للمكتبات ومراكز المعلومات. </a:t>
            </a:r>
            <a:endParaRPr lang="en-US" dirty="0"/>
          </a:p>
          <a:p>
            <a:pPr algn="r"/>
            <a:endParaRPr lang="en-US" dirty="0"/>
          </a:p>
        </p:txBody>
      </p:sp>
    </p:spTree>
    <p:extLst>
      <p:ext uri="{BB962C8B-B14F-4D97-AF65-F5344CB8AC3E}">
        <p14:creationId xmlns:p14="http://schemas.microsoft.com/office/powerpoint/2010/main" val="4037741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9075522"/>
              </p:ext>
            </p:extLst>
          </p:nvPr>
        </p:nvGraphicFramePr>
        <p:xfrm>
          <a:off x="0" y="8"/>
          <a:ext cx="9144000" cy="6400800"/>
        </p:xfrm>
        <a:graphic>
          <a:graphicData uri="http://schemas.openxmlformats.org/drawingml/2006/table">
            <a:tbl>
              <a:tblPr rtl="1" firstRow="1" firstCol="1" lastRow="1" lastCol="1" bandRow="1" bandCol="1"/>
              <a:tblGrid>
                <a:gridCol w="8727084"/>
                <a:gridCol w="208458"/>
                <a:gridCol w="208458"/>
              </a:tblGrid>
              <a:tr h="292926">
                <a:tc>
                  <a:txBody>
                    <a:bodyPr/>
                    <a:lstStyle/>
                    <a:p>
                      <a:pPr marL="0" marR="0" algn="r" rtl="1">
                        <a:spcBef>
                          <a:spcPts val="0"/>
                        </a:spcBef>
                        <a:spcAft>
                          <a:spcPts val="0"/>
                        </a:spcAft>
                      </a:pPr>
                      <a:r>
                        <a:rPr lang="ar-SA" sz="2800" b="1" dirty="0">
                          <a:effectLst/>
                          <a:latin typeface="Times New Roman"/>
                          <a:ea typeface="Times New Roman"/>
                          <a:cs typeface="Arial"/>
                        </a:rPr>
                        <a:t>3- النتائج التعليمية المستهدفة للمقرر:</a:t>
                      </a:r>
                      <a:r>
                        <a:rPr lang="en-US" sz="2800" b="1" dirty="0">
                          <a:effectLst/>
                          <a:latin typeface="Arial"/>
                          <a:ea typeface="Times New Roman"/>
                          <a:cs typeface="Mangal"/>
                        </a:rPr>
                        <a:t> Intended Learning Outcomes</a:t>
                      </a:r>
                      <a:endParaRPr lang="en-US" sz="2800" dirty="0">
                        <a:effectLst/>
                        <a:latin typeface="Times New Roman"/>
                        <a:ea typeface="Times New Roman"/>
                        <a:cs typeface="Mangal"/>
                      </a:endParaRPr>
                    </a:p>
                  </a:txBody>
                  <a:tcPr marL="62039" marR="62039" marT="0" marB="0">
                    <a:lnL w="38100" cap="flat" cmpd="dbl"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99CCFF"/>
                    </a:solidFill>
                  </a:tcPr>
                </a:tc>
                <a:tc gridSpan="2">
                  <a:txBody>
                    <a:bodyPr/>
                    <a:lstStyle/>
                    <a:p>
                      <a:pPr marL="0" marR="0" algn="r" rtl="1">
                        <a:spcBef>
                          <a:spcPts val="0"/>
                        </a:spcBef>
                        <a:spcAft>
                          <a:spcPts val="0"/>
                        </a:spcAft>
                      </a:pPr>
                      <a:r>
                        <a:rPr lang="en-US" sz="2800" dirty="0">
                          <a:effectLst/>
                          <a:latin typeface="Times New Roman"/>
                          <a:ea typeface="Times New Roman"/>
                          <a:cs typeface="Mangal"/>
                        </a:rPr>
                        <a:t> </a:t>
                      </a:r>
                    </a:p>
                  </a:txBody>
                  <a:tcPr marL="0" marR="0" marT="0" marB="0" anchor="ctr">
                    <a:lnL w="38100" cap="flat" cmpd="dbl" algn="ctr">
                      <a:solidFill>
                        <a:srgbClr val="000000"/>
                      </a:solidFill>
                      <a:prstDash val="solid"/>
                      <a:round/>
                      <a:headEnd type="none" w="med" len="med"/>
                      <a:tailEnd type="none" w="med" len="med"/>
                    </a:lnL>
                    <a:lnT>
                      <a:noFill/>
                    </a:lnT>
                    <a:lnB>
                      <a:noFill/>
                    </a:lnB>
                  </a:tcPr>
                </a:tc>
                <a:tc hMerge="1">
                  <a:txBody>
                    <a:bodyPr/>
                    <a:lstStyle/>
                    <a:p>
                      <a:pPr rtl="1"/>
                      <a:endParaRPr lang="ar-SA"/>
                    </a:p>
                  </a:txBody>
                  <a:tcPr/>
                </a:tc>
              </a:tr>
              <a:tr h="585853">
                <a:tc gridSpan="2">
                  <a:txBody>
                    <a:bodyPr/>
                    <a:lstStyle/>
                    <a:p>
                      <a:pPr marL="0" marR="0" algn="r" rtl="1">
                        <a:spcBef>
                          <a:spcPts val="0"/>
                        </a:spcBef>
                        <a:spcAft>
                          <a:spcPts val="0"/>
                        </a:spcAft>
                      </a:pPr>
                      <a:r>
                        <a:rPr lang="ar-SA" sz="2800" b="1" dirty="0">
                          <a:solidFill>
                            <a:srgbClr val="FF0000"/>
                          </a:solidFill>
                          <a:effectLst/>
                          <a:latin typeface="Times New Roman"/>
                          <a:ea typeface="Times New Roman"/>
                          <a:cs typeface="Arial"/>
                        </a:rPr>
                        <a:t>أ- المعلومات والمفاهيم </a:t>
                      </a:r>
                      <a:r>
                        <a:rPr lang="en-US" sz="2800" b="1" dirty="0">
                          <a:solidFill>
                            <a:srgbClr val="FF0000"/>
                          </a:solidFill>
                          <a:effectLst/>
                          <a:latin typeface="Arial"/>
                          <a:ea typeface="Times New Roman"/>
                          <a:cs typeface="Mangal"/>
                        </a:rPr>
                        <a:t>Knowledge and Understanding</a:t>
                      </a:r>
                      <a:endParaRPr lang="en-US" sz="2800" dirty="0">
                        <a:solidFill>
                          <a:srgbClr val="FF0000"/>
                        </a:solidFill>
                        <a:effectLst/>
                        <a:latin typeface="Times New Roman"/>
                        <a:ea typeface="Times New Roman"/>
                        <a:cs typeface="Mangal"/>
                      </a:endParaRPr>
                    </a:p>
                    <a:p>
                      <a:pPr marL="0" marR="0" algn="r" rtl="1">
                        <a:spcBef>
                          <a:spcPts val="0"/>
                        </a:spcBef>
                        <a:spcAft>
                          <a:spcPts val="0"/>
                        </a:spcAft>
                      </a:pPr>
                      <a:r>
                        <a:rPr lang="ar-SA" sz="2800" b="1" dirty="0">
                          <a:effectLst/>
                          <a:latin typeface="Times New Roman"/>
                          <a:ea typeface="Times New Roman"/>
                          <a:cs typeface="Arial"/>
                        </a:rPr>
                        <a:t>بنهاية المقرر يجب ان يكون الطالب قادراً على أن: </a:t>
                      </a:r>
                      <a:endParaRPr lang="en-US" sz="2800" dirty="0">
                        <a:effectLst/>
                        <a:latin typeface="Times New Roman"/>
                        <a:ea typeface="Times New Roman"/>
                        <a:cs typeface="Mangal"/>
                      </a:endParaRPr>
                    </a:p>
                  </a:txBody>
                  <a:tcPr marL="62039" marR="62039" marT="0" marB="0">
                    <a:lnL w="38100" cap="flat" cmpd="dbl"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a:txBody>
                    <a:bodyPr/>
                    <a:lstStyle/>
                    <a:p>
                      <a:pPr marL="0" marR="0" algn="r" rtl="1">
                        <a:spcBef>
                          <a:spcPts val="0"/>
                        </a:spcBef>
                        <a:spcAft>
                          <a:spcPts val="0"/>
                        </a:spcAft>
                      </a:pPr>
                      <a:r>
                        <a:rPr lang="en-US" sz="2800">
                          <a:effectLst/>
                          <a:latin typeface="Times New Roman"/>
                          <a:ea typeface="Times New Roman"/>
                          <a:cs typeface="Mangal"/>
                        </a:rPr>
                        <a:t> </a:t>
                      </a:r>
                    </a:p>
                  </a:txBody>
                  <a:tcPr marL="0" marR="0" marT="0" marB="0" anchor="ctr">
                    <a:lnL w="38100" cap="flat" cmpd="dbl" algn="ctr">
                      <a:solidFill>
                        <a:srgbClr val="000000"/>
                      </a:solidFill>
                      <a:prstDash val="solid"/>
                      <a:round/>
                      <a:headEnd type="none" w="med" len="med"/>
                      <a:tailEnd type="none" w="med" len="med"/>
                    </a:lnL>
                    <a:lnR>
                      <a:noFill/>
                    </a:lnR>
                    <a:lnT>
                      <a:noFill/>
                    </a:lnT>
                    <a:lnB>
                      <a:noFill/>
                    </a:lnB>
                  </a:tcPr>
                </a:tc>
              </a:tr>
              <a:tr h="292926">
                <a:tc gridSpan="2">
                  <a:txBody>
                    <a:bodyPr/>
                    <a:lstStyle/>
                    <a:p>
                      <a:pPr marL="0" marR="0" algn="r" rtl="1">
                        <a:spcBef>
                          <a:spcPts val="0"/>
                        </a:spcBef>
                        <a:spcAft>
                          <a:spcPts val="0"/>
                        </a:spcAft>
                      </a:pPr>
                      <a:r>
                        <a:rPr lang="ar-SA" sz="2800" b="1" dirty="0">
                          <a:effectLst/>
                          <a:latin typeface="Times New Roman"/>
                          <a:ea typeface="Times New Roman"/>
                          <a:cs typeface="Arial"/>
                        </a:rPr>
                        <a:t> 1- يذكر المفاهيم والمبادئ الأساسية في مجال بناء وتنمية المجموعات .</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a:txBody>
                    <a:bodyPr/>
                    <a:lstStyle/>
                    <a:p>
                      <a:pPr marL="0" marR="0" algn="r" rtl="1">
                        <a:spcBef>
                          <a:spcPts val="0"/>
                        </a:spcBef>
                        <a:spcAft>
                          <a:spcPts val="0"/>
                        </a:spcAft>
                      </a:pPr>
                      <a:r>
                        <a:rPr lang="en-US" sz="2800">
                          <a:effectLst/>
                          <a:latin typeface="Times New Roman"/>
                          <a:ea typeface="Times New Roman"/>
                          <a:cs typeface="Mangal"/>
                        </a:rPr>
                        <a:t> </a:t>
                      </a:r>
                    </a:p>
                  </a:txBody>
                  <a:tcPr marL="0" marR="0" marT="0" marB="0" anchor="ctr">
                    <a:lnL w="12700" cap="flat" cmpd="sng" algn="ctr">
                      <a:solidFill>
                        <a:srgbClr val="FFC000"/>
                      </a:solidFill>
                      <a:prstDash val="solid"/>
                      <a:round/>
                      <a:headEnd type="none" w="med" len="med"/>
                      <a:tailEnd type="none" w="med" len="med"/>
                    </a:lnL>
                    <a:lnR>
                      <a:noFill/>
                    </a:lnR>
                    <a:lnT>
                      <a:noFill/>
                    </a:lnT>
                    <a:lnB>
                      <a:noFill/>
                    </a:lnB>
                  </a:tcPr>
                </a:tc>
              </a:tr>
              <a:tr h="292926">
                <a:tc gridSpan="2">
                  <a:txBody>
                    <a:bodyPr/>
                    <a:lstStyle/>
                    <a:p>
                      <a:pPr marL="0" marR="0" algn="r" rtl="1">
                        <a:spcBef>
                          <a:spcPts val="0"/>
                        </a:spcBef>
                        <a:spcAft>
                          <a:spcPts val="0"/>
                        </a:spcAft>
                      </a:pPr>
                      <a:r>
                        <a:rPr lang="ar-SA" sz="2800" b="1" dirty="0">
                          <a:effectLst/>
                          <a:latin typeface="Times New Roman"/>
                          <a:ea typeface="Times New Roman"/>
                          <a:cs typeface="Arial"/>
                        </a:rPr>
                        <a:t>2- يتعرف بالمتطلبات والظواهر المستجدة في مجال بناء وتنمية المجموعات .</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a:txBody>
                    <a:bodyPr/>
                    <a:lstStyle/>
                    <a:p>
                      <a:pPr marL="0" marR="0" algn="r" rtl="1">
                        <a:spcBef>
                          <a:spcPts val="0"/>
                        </a:spcBef>
                        <a:spcAft>
                          <a:spcPts val="0"/>
                        </a:spcAft>
                      </a:pPr>
                      <a:r>
                        <a:rPr lang="en-US" sz="2800">
                          <a:effectLst/>
                          <a:latin typeface="Times New Roman"/>
                          <a:ea typeface="Times New Roman"/>
                          <a:cs typeface="Mangal"/>
                        </a:rPr>
                        <a:t> </a:t>
                      </a:r>
                    </a:p>
                  </a:txBody>
                  <a:tcPr marL="0" marR="0" marT="0" marB="0" anchor="ctr">
                    <a:lnL w="12700" cap="flat" cmpd="sng" algn="ctr">
                      <a:solidFill>
                        <a:srgbClr val="FFC000"/>
                      </a:solidFill>
                      <a:prstDash val="solid"/>
                      <a:round/>
                      <a:headEnd type="none" w="med" len="med"/>
                      <a:tailEnd type="none" w="med" len="med"/>
                    </a:lnL>
                    <a:lnR>
                      <a:noFill/>
                    </a:lnR>
                    <a:lnT>
                      <a:noFill/>
                    </a:lnT>
                    <a:lnB>
                      <a:noFill/>
                    </a:lnB>
                  </a:tcPr>
                </a:tc>
              </a:tr>
              <a:tr h="292926">
                <a:tc gridSpan="2">
                  <a:txBody>
                    <a:bodyPr/>
                    <a:lstStyle/>
                    <a:p>
                      <a:pPr marL="0" marR="0" algn="r" rtl="1">
                        <a:spcBef>
                          <a:spcPts val="0"/>
                        </a:spcBef>
                        <a:spcAft>
                          <a:spcPts val="0"/>
                        </a:spcAft>
                      </a:pPr>
                      <a:r>
                        <a:rPr lang="ar-SA" sz="2800" b="1" dirty="0">
                          <a:effectLst/>
                          <a:latin typeface="Times New Roman"/>
                          <a:ea typeface="Times New Roman"/>
                          <a:cs typeface="Arial"/>
                        </a:rPr>
                        <a:t>3- يكتسب الممارسات المهنية في مجال بناء وتنمية المجموعات بالمكتبات .</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a:txBody>
                    <a:bodyPr/>
                    <a:lstStyle/>
                    <a:p>
                      <a:pPr marL="0" marR="0" algn="r" rtl="1">
                        <a:spcBef>
                          <a:spcPts val="0"/>
                        </a:spcBef>
                        <a:spcAft>
                          <a:spcPts val="0"/>
                        </a:spcAft>
                      </a:pPr>
                      <a:r>
                        <a:rPr lang="en-US" sz="2800">
                          <a:effectLst/>
                          <a:latin typeface="Times New Roman"/>
                          <a:ea typeface="Times New Roman"/>
                          <a:cs typeface="Mangal"/>
                        </a:rPr>
                        <a:t> </a:t>
                      </a:r>
                    </a:p>
                  </a:txBody>
                  <a:tcPr marL="0" marR="0" marT="0" marB="0" anchor="ctr">
                    <a:lnL w="12700" cap="flat" cmpd="sng" algn="ctr">
                      <a:solidFill>
                        <a:srgbClr val="FFC000"/>
                      </a:solidFill>
                      <a:prstDash val="solid"/>
                      <a:round/>
                      <a:headEnd type="none" w="med" len="med"/>
                      <a:tailEnd type="none" w="med" len="med"/>
                    </a:lnL>
                    <a:lnR>
                      <a:noFill/>
                    </a:lnR>
                    <a:lnT>
                      <a:noFill/>
                    </a:lnT>
                    <a:lnB>
                      <a:noFill/>
                    </a:lnB>
                  </a:tcPr>
                </a:tc>
              </a:tr>
              <a:tr h="585853">
                <a:tc gridSpan="2">
                  <a:txBody>
                    <a:bodyPr/>
                    <a:lstStyle/>
                    <a:p>
                      <a:pPr marL="0" marR="0" algn="r" rtl="1">
                        <a:spcBef>
                          <a:spcPts val="0"/>
                        </a:spcBef>
                        <a:spcAft>
                          <a:spcPts val="0"/>
                        </a:spcAft>
                      </a:pPr>
                      <a:r>
                        <a:rPr lang="ar-SA" sz="2800" b="1" dirty="0">
                          <a:solidFill>
                            <a:srgbClr val="FF0000"/>
                          </a:solidFill>
                          <a:effectLst/>
                          <a:latin typeface="Times New Roman"/>
                          <a:ea typeface="Times New Roman"/>
                          <a:cs typeface="Arial"/>
                        </a:rPr>
                        <a:t>ب- المهارات الذهنية</a:t>
                      </a:r>
                      <a:r>
                        <a:rPr lang="en-US" sz="2800" b="1" dirty="0">
                          <a:solidFill>
                            <a:srgbClr val="FF0000"/>
                          </a:solidFill>
                          <a:effectLst/>
                          <a:latin typeface="Arial"/>
                          <a:ea typeface="Times New Roman"/>
                          <a:cs typeface="Mangal"/>
                        </a:rPr>
                        <a:t>Intellectual skills </a:t>
                      </a:r>
                      <a:endParaRPr lang="en-US" sz="2800" dirty="0">
                        <a:solidFill>
                          <a:srgbClr val="FF0000"/>
                        </a:solidFill>
                        <a:effectLst/>
                        <a:latin typeface="Times New Roman"/>
                        <a:ea typeface="Times New Roman"/>
                        <a:cs typeface="Mangal"/>
                      </a:endParaRPr>
                    </a:p>
                    <a:p>
                      <a:pPr marL="0" marR="0" algn="r" rtl="1">
                        <a:spcBef>
                          <a:spcPts val="0"/>
                        </a:spcBef>
                        <a:spcAft>
                          <a:spcPts val="0"/>
                        </a:spcAft>
                      </a:pPr>
                      <a:r>
                        <a:rPr lang="ar-SA" sz="2800" b="1" dirty="0">
                          <a:effectLst/>
                          <a:latin typeface="Times New Roman"/>
                          <a:ea typeface="Times New Roman"/>
                          <a:cs typeface="Arial"/>
                        </a:rPr>
                        <a:t>بنهاية المقرر يجب ان يكون الطالب قادراً على أن:</a:t>
                      </a:r>
                      <a:endParaRPr lang="en-US" sz="2800" dirty="0">
                        <a:effectLst/>
                        <a:latin typeface="Times New Roman"/>
                        <a:ea typeface="Times New Roman"/>
                        <a:cs typeface="Mangal"/>
                      </a:endParaRPr>
                    </a:p>
                  </a:txBody>
                  <a:tcPr marL="62039" marR="62039" marT="0" marB="0">
                    <a:lnL w="38100" cap="flat" cmpd="dbl"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a:txBody>
                    <a:bodyPr/>
                    <a:lstStyle/>
                    <a:p>
                      <a:pPr marL="0" marR="0" algn="r" rtl="1">
                        <a:spcBef>
                          <a:spcPts val="0"/>
                        </a:spcBef>
                        <a:spcAft>
                          <a:spcPts val="0"/>
                        </a:spcAft>
                      </a:pPr>
                      <a:r>
                        <a:rPr lang="en-US" sz="2800">
                          <a:effectLst/>
                          <a:latin typeface="Times New Roman"/>
                          <a:ea typeface="Times New Roman"/>
                          <a:cs typeface="Mangal"/>
                        </a:rPr>
                        <a:t> </a:t>
                      </a:r>
                    </a:p>
                  </a:txBody>
                  <a:tcPr marL="0" marR="0" marT="0" marB="0" anchor="ctr">
                    <a:lnL w="38100" cap="flat" cmpd="dbl" algn="ctr">
                      <a:solidFill>
                        <a:srgbClr val="000000"/>
                      </a:solidFill>
                      <a:prstDash val="solid"/>
                      <a:round/>
                      <a:headEnd type="none" w="med" len="med"/>
                      <a:tailEnd type="none" w="med" len="med"/>
                    </a:lnL>
                    <a:lnR>
                      <a:noFill/>
                    </a:lnR>
                    <a:lnT>
                      <a:noFill/>
                    </a:lnT>
                    <a:lnB w="12700" cap="flat" cmpd="sng" algn="ctr">
                      <a:solidFill>
                        <a:srgbClr val="FFC000"/>
                      </a:solidFill>
                      <a:prstDash val="solid"/>
                      <a:round/>
                      <a:headEnd type="none" w="med" len="med"/>
                      <a:tailEnd type="none" w="med" len="med"/>
                    </a:lnB>
                  </a:tcPr>
                </a:tc>
              </a:tr>
              <a:tr h="292926">
                <a:tc gridSpan="3">
                  <a:txBody>
                    <a:bodyPr/>
                    <a:lstStyle/>
                    <a:p>
                      <a:pPr marL="0" marR="0" algn="r" rtl="1">
                        <a:spcBef>
                          <a:spcPts val="0"/>
                        </a:spcBef>
                        <a:spcAft>
                          <a:spcPts val="0"/>
                        </a:spcAft>
                      </a:pPr>
                      <a:r>
                        <a:rPr lang="ar-SA" sz="2800" b="1" dirty="0">
                          <a:effectLst/>
                          <a:latin typeface="Times New Roman"/>
                          <a:ea typeface="Times New Roman"/>
                          <a:cs typeface="Arial"/>
                        </a:rPr>
                        <a:t> 1- يحلل مصادر المعلومات الموجودة بالمكتبة ويقيمها لدعم وإتخاذ القرار .</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r>
              <a:tr h="292926">
                <a:tc gridSpan="3">
                  <a:txBody>
                    <a:bodyPr/>
                    <a:lstStyle/>
                    <a:p>
                      <a:pPr marL="0" marR="0" algn="r" rtl="1">
                        <a:spcBef>
                          <a:spcPts val="0"/>
                        </a:spcBef>
                        <a:spcAft>
                          <a:spcPts val="0"/>
                        </a:spcAft>
                      </a:pPr>
                      <a:r>
                        <a:rPr lang="ar-SA" sz="2800" b="1" dirty="0">
                          <a:effectLst/>
                          <a:latin typeface="Times New Roman"/>
                          <a:ea typeface="Times New Roman"/>
                          <a:cs typeface="Arial"/>
                        </a:rPr>
                        <a:t>-2- يتبع المنهج العلمي السليم في وضع سياسة لبناء وتنمية المجموعات بالمكتبة.</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r>
              <a:tr h="292926">
                <a:tc gridSpan="3">
                  <a:txBody>
                    <a:bodyPr/>
                    <a:lstStyle/>
                    <a:p>
                      <a:pPr marL="0" marR="0" algn="r" rtl="1">
                        <a:spcBef>
                          <a:spcPts val="0"/>
                        </a:spcBef>
                        <a:spcAft>
                          <a:spcPts val="0"/>
                        </a:spcAft>
                      </a:pPr>
                      <a:r>
                        <a:rPr lang="ar-SA" sz="2800" b="1" dirty="0">
                          <a:effectLst/>
                          <a:latin typeface="Times New Roman"/>
                          <a:ea typeface="Times New Roman"/>
                          <a:cs typeface="Arial"/>
                        </a:rPr>
                        <a:t>3- يشخص المشكلات المختلفة داخل قسم التزويد بالمكتبة واقتراح الحلول المناسبة لها.</a:t>
                      </a:r>
                      <a:endParaRPr lang="en-US" sz="2800" dirty="0">
                        <a:effectLst/>
                        <a:latin typeface="Times New Roman"/>
                        <a:ea typeface="Times New Roman"/>
                        <a:cs typeface="Mangal"/>
                      </a:endParaRPr>
                    </a:p>
                  </a:txBody>
                  <a:tcPr marL="62039" marR="62039" marT="0" marB="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r>
            </a:tbl>
          </a:graphicData>
        </a:graphic>
      </p:graphicFrame>
    </p:spTree>
    <p:extLst>
      <p:ext uri="{BB962C8B-B14F-4D97-AF65-F5344CB8AC3E}">
        <p14:creationId xmlns:p14="http://schemas.microsoft.com/office/powerpoint/2010/main" val="1555477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ar-SA" dirty="0" smtClean="0"/>
              <a:t>تابع </a:t>
            </a:r>
            <a:endParaRPr lang="ar-SA" dirty="0"/>
          </a:p>
        </p:txBody>
      </p:sp>
      <p:sp>
        <p:nvSpPr>
          <p:cNvPr id="3" name="Content Placeholder 2"/>
          <p:cNvSpPr>
            <a:spLocks noGrp="1"/>
          </p:cNvSpPr>
          <p:nvPr>
            <p:ph idx="1"/>
          </p:nvPr>
        </p:nvSpPr>
        <p:spPr>
          <a:xfrm>
            <a:off x="457200" y="228600"/>
            <a:ext cx="8458200" cy="4525963"/>
          </a:xfrm>
        </p:spPr>
        <p:txBody>
          <a:bodyPr>
            <a:noAutofit/>
          </a:bodyPr>
          <a:lstStyle/>
          <a:p>
            <a:pPr marL="0" algn="r" rtl="1" fontAlgn="t">
              <a:spcBef>
                <a:spcPts val="0"/>
              </a:spcBef>
            </a:pPr>
            <a:r>
              <a:rPr lang="ar-SA" sz="2400" b="1" dirty="0">
                <a:solidFill>
                  <a:srgbClr val="000000"/>
                </a:solidFill>
                <a:latin typeface="Times New Roman"/>
                <a:ea typeface="Times New Roman"/>
                <a:cs typeface="Times New Roman"/>
              </a:rPr>
              <a:t> </a:t>
            </a:r>
            <a:endParaRPr lang="ar-SA" sz="2400" dirty="0">
              <a:latin typeface="Arial"/>
            </a:endParaRPr>
          </a:p>
          <a:p>
            <a:pPr marL="0" algn="r" rtl="1" fontAlgn="t">
              <a:spcBef>
                <a:spcPts val="0"/>
              </a:spcBef>
            </a:pPr>
            <a:r>
              <a:rPr lang="ar-SA" sz="2400" b="1" dirty="0">
                <a:solidFill>
                  <a:srgbClr val="FF0000"/>
                </a:solidFill>
                <a:latin typeface="Times New Roman"/>
                <a:ea typeface="Times New Roman"/>
              </a:rPr>
              <a:t>جـ- المهارات المهنية والعملية للمقرر </a:t>
            </a:r>
            <a:r>
              <a:rPr lang="en-US" sz="2400" b="1" dirty="0">
                <a:solidFill>
                  <a:srgbClr val="FF0000"/>
                </a:solidFill>
                <a:latin typeface="Arial"/>
                <a:ea typeface="Times New Roman"/>
                <a:cs typeface="Mangal"/>
              </a:rPr>
              <a:t>Professional and practical Skills</a:t>
            </a:r>
            <a:r>
              <a:rPr lang="ar-SA" sz="2400" b="1" dirty="0">
                <a:solidFill>
                  <a:srgbClr val="FF0000"/>
                </a:solidFill>
                <a:latin typeface="Times New Roman"/>
                <a:ea typeface="Times New Roman"/>
                <a:cs typeface="Times New Roman"/>
              </a:rPr>
              <a:t> </a:t>
            </a:r>
            <a:endParaRPr lang="ar-SA" sz="2400" dirty="0">
              <a:solidFill>
                <a:srgbClr val="FF0000"/>
              </a:solidFill>
              <a:latin typeface="Arial"/>
            </a:endParaRPr>
          </a:p>
          <a:p>
            <a:pPr marL="0" algn="r" rtl="1" fontAlgn="t">
              <a:spcBef>
                <a:spcPts val="0"/>
              </a:spcBef>
            </a:pPr>
            <a:r>
              <a:rPr lang="ar-SA" sz="2400" b="1" dirty="0">
                <a:solidFill>
                  <a:srgbClr val="000000"/>
                </a:solidFill>
                <a:latin typeface="Times New Roman"/>
                <a:ea typeface="Times New Roman"/>
              </a:rPr>
              <a:t>بنهاية المقرر يجب ان يكون الطالب قادراً على أن: </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1-يستخدم تقنينات المعلومات والاتصالات وتطبيقها في المكتبات ومراكز المعلومات.</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2- يجمع البيانات الكمية والكيفية عن مصادر المعلومات بالمكتبة وتحليلها وإعداد التقارير عنها .</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3-يطبق عملية التزويد في المكتبات ومراكز المعلومات .</a:t>
            </a:r>
            <a:endParaRPr lang="ar-SA" sz="2400" dirty="0">
              <a:latin typeface="Arial"/>
            </a:endParaRPr>
          </a:p>
          <a:p>
            <a:pPr marL="0" algn="r" rtl="1" fontAlgn="t">
              <a:spcBef>
                <a:spcPts val="0"/>
              </a:spcBef>
            </a:pPr>
            <a:r>
              <a:rPr lang="ar-SA" sz="2400" b="1" dirty="0">
                <a:solidFill>
                  <a:srgbClr val="FF0000"/>
                </a:solidFill>
                <a:latin typeface="Times New Roman"/>
                <a:ea typeface="Times New Roman"/>
              </a:rPr>
              <a:t>د- المهارات العامة</a:t>
            </a:r>
            <a:r>
              <a:rPr lang="en-US" sz="2400" b="1" dirty="0">
                <a:solidFill>
                  <a:srgbClr val="FF0000"/>
                </a:solidFill>
                <a:latin typeface="Arial"/>
                <a:ea typeface="Times New Roman"/>
                <a:cs typeface="Mangal"/>
              </a:rPr>
              <a:t>General Skills</a:t>
            </a:r>
            <a:r>
              <a:rPr lang="ar-SA" sz="2400" b="1" dirty="0">
                <a:solidFill>
                  <a:srgbClr val="FF0000"/>
                </a:solidFill>
                <a:latin typeface="Times New Roman"/>
                <a:ea typeface="Times New Roman"/>
                <a:cs typeface="Times New Roman"/>
              </a:rPr>
              <a:t> : تم تبني المعايير الأكاديمية القومية المرجعية (</a:t>
            </a:r>
            <a:r>
              <a:rPr lang="en-US" sz="2400" b="1" dirty="0">
                <a:solidFill>
                  <a:srgbClr val="FF0000"/>
                </a:solidFill>
                <a:latin typeface="Arial"/>
                <a:ea typeface="Times New Roman"/>
                <a:cs typeface="Mangal"/>
              </a:rPr>
              <a:t>NARS</a:t>
            </a:r>
            <a:r>
              <a:rPr lang="ar-SA" sz="2400" b="1" dirty="0">
                <a:solidFill>
                  <a:srgbClr val="FF0000"/>
                </a:solidFill>
                <a:latin typeface="Times New Roman"/>
                <a:ea typeface="Times New Roman"/>
                <a:cs typeface="Times New Roman"/>
              </a:rPr>
              <a:t>) المتبناة من جانب القسم والكليةبتاريخ أكتوبر 2015 وجاءت الأهداف العامة علي النحو التالي :</a:t>
            </a:r>
            <a:endParaRPr lang="ar-SA" sz="2400" dirty="0">
              <a:solidFill>
                <a:srgbClr val="FF0000"/>
              </a:solidFill>
              <a:latin typeface="Arial"/>
            </a:endParaRPr>
          </a:p>
          <a:p>
            <a:pPr marL="0" algn="r" rtl="1" fontAlgn="t">
              <a:spcBef>
                <a:spcPts val="0"/>
              </a:spcBef>
            </a:pPr>
            <a:r>
              <a:rPr lang="ar-SA" sz="2400" b="1" dirty="0">
                <a:solidFill>
                  <a:srgbClr val="000000"/>
                </a:solidFill>
                <a:latin typeface="Times New Roman"/>
                <a:ea typeface="Times New Roman"/>
              </a:rPr>
              <a:t>بنهاية المقرر يجب ان يكون الطالب قادراً على أن: </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1- يستخدم تكنولوجيا المعلومات والاتصالات بكافة العمليات المتعلقة بالتزويد داخل المكتبة.</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2- يتقن العمل الجماعي المستقبلي بكافة أنماطه وسماته.  </a:t>
            </a:r>
            <a:endParaRPr lang="ar-SA" sz="2400" dirty="0">
              <a:latin typeface="Arial"/>
            </a:endParaRPr>
          </a:p>
          <a:p>
            <a:pPr marL="0" algn="r" rtl="1" fontAlgn="t">
              <a:spcBef>
                <a:spcPts val="0"/>
              </a:spcBef>
            </a:pPr>
            <a:r>
              <a:rPr lang="ar-SA" sz="2400" b="1" dirty="0">
                <a:solidFill>
                  <a:srgbClr val="000000"/>
                </a:solidFill>
                <a:latin typeface="Times New Roman"/>
                <a:ea typeface="Times New Roman"/>
                <a:cs typeface="Times New Roman"/>
              </a:rPr>
              <a:t>3- يتواصل بصورة مكتوبة أو شفهيةً في جمع المعلومات عن الأوعية التي يتم إقتناؤها بالمكتبة .</a:t>
            </a:r>
            <a:endParaRPr lang="ar-SA" sz="2400" dirty="0">
              <a:latin typeface="Arial"/>
            </a:endParaRPr>
          </a:p>
          <a:p>
            <a:endParaRPr lang="ar-SA" sz="2400" dirty="0"/>
          </a:p>
        </p:txBody>
      </p:sp>
    </p:spTree>
    <p:extLst>
      <p:ext uri="{BB962C8B-B14F-4D97-AF65-F5344CB8AC3E}">
        <p14:creationId xmlns:p14="http://schemas.microsoft.com/office/powerpoint/2010/main" val="229383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4020001"/>
              </p:ext>
            </p:extLst>
          </p:nvPr>
        </p:nvGraphicFramePr>
        <p:xfrm>
          <a:off x="304800" y="152393"/>
          <a:ext cx="8610600" cy="6461055"/>
        </p:xfrm>
        <a:graphic>
          <a:graphicData uri="http://schemas.openxmlformats.org/drawingml/2006/table">
            <a:tbl>
              <a:tblPr rtl="1">
                <a:tableStyleId>{5C22544A-7EE6-4342-B048-85BDC9FD1C3A}</a:tableStyleId>
              </a:tblPr>
              <a:tblGrid>
                <a:gridCol w="1898066"/>
                <a:gridCol w="5220860"/>
                <a:gridCol w="668519"/>
                <a:gridCol w="823155"/>
              </a:tblGrid>
              <a:tr h="369748">
                <a:tc gridSpan="2">
                  <a:txBody>
                    <a:bodyPr/>
                    <a:lstStyle/>
                    <a:p>
                      <a:pPr marL="0" marR="0" algn="ctr" rtl="1">
                        <a:spcBef>
                          <a:spcPts val="0"/>
                        </a:spcBef>
                        <a:spcAft>
                          <a:spcPts val="0"/>
                        </a:spcAft>
                      </a:pPr>
                      <a:r>
                        <a:rPr lang="ar-SA" sz="2400" dirty="0" smtClean="0">
                          <a:solidFill>
                            <a:srgbClr val="FF0000"/>
                          </a:solidFill>
                          <a:effectLst/>
                        </a:rPr>
                        <a:t> </a:t>
                      </a:r>
                      <a:r>
                        <a:rPr lang="ar-SA" sz="2400" dirty="0">
                          <a:solidFill>
                            <a:srgbClr val="FF0000"/>
                          </a:solidFill>
                          <a:effectLst/>
                        </a:rPr>
                        <a:t>محتوي المقرر</a:t>
                      </a:r>
                      <a:r>
                        <a:rPr lang="en-US" sz="2400" dirty="0">
                          <a:solidFill>
                            <a:srgbClr val="FF0000"/>
                          </a:solidFill>
                          <a:effectLst/>
                        </a:rPr>
                        <a:t>Course content</a:t>
                      </a:r>
                      <a:endParaRPr lang="en-US" sz="2400" dirty="0">
                        <a:solidFill>
                          <a:srgbClr val="FF0000"/>
                        </a:solidFill>
                        <a:effectLst/>
                        <a:latin typeface="Times New Roman"/>
                        <a:ea typeface="Times New Roman"/>
                        <a:cs typeface="Mangal"/>
                      </a:endParaRPr>
                    </a:p>
                  </a:txBody>
                  <a:tcPr marL="68580" marR="68580" marT="0" marB="0" anchor="ctr"/>
                </a:tc>
                <a:tc hMerge="1">
                  <a:txBody>
                    <a:bodyPr/>
                    <a:lstStyle/>
                    <a:p>
                      <a:endParaRPr lang="en-US"/>
                    </a:p>
                  </a:txBody>
                  <a:tcPr/>
                </a:tc>
                <a:tc gridSpan="2">
                  <a:txBody>
                    <a:bodyPr/>
                    <a:lstStyle/>
                    <a:p>
                      <a:pPr marL="0" marR="0" algn="r" rtl="1">
                        <a:spcBef>
                          <a:spcPts val="0"/>
                        </a:spcBef>
                        <a:spcAft>
                          <a:spcPts val="0"/>
                        </a:spcAft>
                      </a:pPr>
                      <a:r>
                        <a:rPr lang="ar-SA" sz="2400">
                          <a:effectLst/>
                        </a:rPr>
                        <a:t>الوحدات الدراسية</a:t>
                      </a:r>
                      <a:endParaRPr lang="en-US" sz="2400">
                        <a:effectLst/>
                        <a:latin typeface="Times New Roman"/>
                        <a:ea typeface="Times New Roman"/>
                        <a:cs typeface="Mangal"/>
                      </a:endParaRPr>
                    </a:p>
                  </a:txBody>
                  <a:tcPr marL="68580" marR="68580" marT="0" marB="0" anchor="ctr"/>
                </a:tc>
                <a:tc hMerge="1">
                  <a:txBody>
                    <a:bodyPr/>
                    <a:lstStyle/>
                    <a:p>
                      <a:endParaRPr lang="en-US"/>
                    </a:p>
                  </a:txBody>
                  <a:tcPr/>
                </a:tc>
              </a:tr>
              <a:tr h="369748">
                <a:tc>
                  <a:txBody>
                    <a:bodyPr/>
                    <a:lstStyle/>
                    <a:p>
                      <a:pPr marL="0" marR="0" algn="r" rtl="1">
                        <a:spcBef>
                          <a:spcPts val="0"/>
                        </a:spcBef>
                        <a:spcAft>
                          <a:spcPts val="0"/>
                        </a:spcAft>
                      </a:pPr>
                      <a:r>
                        <a:rPr lang="ar-SA" sz="2400" dirty="0">
                          <a:effectLst/>
                        </a:rPr>
                        <a:t>الأسبوع</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المحتوى</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نظري</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عملي</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الأول</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مصادر المعلومات التقليدية و حركة النشر</a:t>
                      </a:r>
                      <a:endParaRPr lang="en-US" sz="2400">
                        <a:effectLst/>
                        <a:latin typeface="Times New Roman"/>
                        <a:ea typeface="Times New Roman"/>
                        <a:cs typeface="Mangal"/>
                      </a:endParaRPr>
                    </a:p>
                  </a:txBody>
                  <a:tcPr marL="68580" marR="68580" marT="0" marB="0"/>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الثانى</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مصادر المعلومات  غير التقليدية</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الثالث</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أنواع المكتبات.</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الرابع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dirty="0">
                          <a:effectLst/>
                        </a:rPr>
                        <a:t>أنواع المكتبات</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الخامس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إدارة عمليات التزويد و تنمية المجموعات</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السادس</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إدارة عمليات التزويد و تنمية المجموعات</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السابع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اختيار الكتب في مكتبات الأطفال والمكتبات المدرسية </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الثامن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اختيار الكتب في مكتبات الكليات والمكتبات الجامعية </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التاسع</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أدوات اختيار الكتب في المكتبات</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العاشر</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الإيداع القانوني للمطبوعات</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462184">
                <a:tc>
                  <a:txBody>
                    <a:bodyPr/>
                    <a:lstStyle/>
                    <a:p>
                      <a:pPr marL="0" marR="0" algn="r" rtl="1">
                        <a:spcBef>
                          <a:spcPts val="0"/>
                        </a:spcBef>
                        <a:spcAft>
                          <a:spcPts val="0"/>
                        </a:spcAft>
                      </a:pPr>
                      <a:r>
                        <a:rPr lang="ar-SA" sz="2400" dirty="0">
                          <a:effectLst/>
                        </a:rPr>
                        <a:t>    الحادى عشر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التبادل و الهدايا كمصدرين للتزويد.</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4</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a:t>
                      </a:r>
                      <a:endParaRPr lang="en-US" sz="2400">
                        <a:effectLst/>
                        <a:latin typeface="Times New Roman"/>
                        <a:ea typeface="Times New Roman"/>
                        <a:cs typeface="Mangal"/>
                      </a:endParaRPr>
                    </a:p>
                  </a:txBody>
                  <a:tcPr marL="68580" marR="68580" marT="0" marB="0" anchor="ctr"/>
                </a:tc>
              </a:tr>
              <a:tr h="468603">
                <a:tc>
                  <a:txBody>
                    <a:bodyPr/>
                    <a:lstStyle/>
                    <a:p>
                      <a:pPr marL="0" marR="0" algn="r" rtl="1">
                        <a:spcBef>
                          <a:spcPts val="0"/>
                        </a:spcBef>
                        <a:spcAft>
                          <a:spcPts val="0"/>
                        </a:spcAft>
                      </a:pPr>
                      <a:r>
                        <a:rPr lang="ar-SA" sz="2400" dirty="0">
                          <a:effectLst/>
                        </a:rPr>
                        <a:t>الثانى عشر </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قسم التزويد في المكتبة : تعريفة ووظائفه.</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EG" sz="2400" dirty="0" smtClean="0">
                          <a:effectLst/>
                        </a:rPr>
                        <a:t>4</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en-US" sz="2400">
                          <a:effectLst/>
                        </a:rPr>
                        <a:t> </a:t>
                      </a:r>
                      <a:endParaRPr lang="en-US" sz="2400">
                        <a:effectLst/>
                        <a:latin typeface="Times New Roman"/>
                        <a:ea typeface="Times New Roman"/>
                        <a:cs typeface="Mangal"/>
                      </a:endParaRPr>
                    </a:p>
                  </a:txBody>
                  <a:tcPr marL="68580" marR="68580" marT="0" marB="0" anchor="ctr"/>
                </a:tc>
              </a:tr>
              <a:tr h="369748">
                <a:tc>
                  <a:txBody>
                    <a:bodyPr/>
                    <a:lstStyle/>
                    <a:p>
                      <a:pPr marL="0" marR="0" algn="r" rtl="1">
                        <a:spcBef>
                          <a:spcPts val="0"/>
                        </a:spcBef>
                        <a:spcAft>
                          <a:spcPts val="0"/>
                        </a:spcAft>
                      </a:pPr>
                      <a:r>
                        <a:rPr lang="ar-SA" sz="2400" dirty="0">
                          <a:effectLst/>
                        </a:rPr>
                        <a:t>الثالث عشر</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SA" sz="2400">
                          <a:effectLst/>
                        </a:rPr>
                        <a:t>مراجعه عامة وشامله للمقرر .</a:t>
                      </a:r>
                      <a:endParaRPr lang="en-US" sz="240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ar-EG" sz="2400" dirty="0" smtClean="0">
                          <a:effectLst/>
                        </a:rPr>
                        <a:t>4</a:t>
                      </a:r>
                      <a:endParaRPr lang="en-US" sz="2400" dirty="0">
                        <a:effectLst/>
                        <a:latin typeface="Times New Roman"/>
                        <a:ea typeface="Times New Roman"/>
                        <a:cs typeface="Mangal"/>
                      </a:endParaRPr>
                    </a:p>
                  </a:txBody>
                  <a:tcPr marL="68580" marR="68580" marT="0" marB="0" anchor="ctr"/>
                </a:tc>
                <a:tc>
                  <a:txBody>
                    <a:bodyPr/>
                    <a:lstStyle/>
                    <a:p>
                      <a:pPr marL="0" marR="0" algn="r" rtl="1">
                        <a:spcBef>
                          <a:spcPts val="0"/>
                        </a:spcBef>
                        <a:spcAft>
                          <a:spcPts val="0"/>
                        </a:spcAft>
                      </a:pPr>
                      <a:r>
                        <a:rPr lang="en-US" sz="2400" dirty="0">
                          <a:effectLst/>
                        </a:rPr>
                        <a:t> </a:t>
                      </a:r>
                      <a:endParaRPr lang="en-US" sz="2400" dirty="0">
                        <a:effectLst/>
                        <a:latin typeface="Times New Roman"/>
                        <a:ea typeface="Times New Roman"/>
                        <a:cs typeface="Mangal"/>
                      </a:endParaRPr>
                    </a:p>
                  </a:txBody>
                  <a:tcPr marL="68580" marR="68580" marT="0" marB="0" anchor="ctr"/>
                </a:tc>
              </a:tr>
            </a:tbl>
          </a:graphicData>
        </a:graphic>
      </p:graphicFrame>
    </p:spTree>
    <p:extLst>
      <p:ext uri="{BB962C8B-B14F-4D97-AF65-F5344CB8AC3E}">
        <p14:creationId xmlns:p14="http://schemas.microsoft.com/office/powerpoint/2010/main" val="4094347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ar-EG" dirty="0"/>
              <a:t>مصادر </a:t>
            </a:r>
            <a:r>
              <a:rPr lang="ar-EG" dirty="0" smtClean="0"/>
              <a:t>المعلومات</a:t>
            </a:r>
            <a:endParaRPr lang="en-US" dirty="0"/>
          </a:p>
        </p:txBody>
      </p:sp>
      <p:sp>
        <p:nvSpPr>
          <p:cNvPr id="3" name="Content Placeholder 2"/>
          <p:cNvSpPr>
            <a:spLocks noGrp="1"/>
          </p:cNvSpPr>
          <p:nvPr>
            <p:ph idx="1"/>
          </p:nvPr>
        </p:nvSpPr>
        <p:spPr/>
        <p:txBody>
          <a:bodyPr>
            <a:normAutofit fontScale="77500" lnSpcReduction="20000"/>
          </a:bodyPr>
          <a:lstStyle/>
          <a:p>
            <a:pPr algn="just" rtl="1"/>
            <a:r>
              <a:rPr lang="ar-SA" dirty="0"/>
              <a:t>تتعاظم أهمية المعلومات يوما بعد يوم حيث أضحت إقتصادا مربحا وصناعة قائمة بذ</a:t>
            </a:r>
            <a:r>
              <a:rPr lang="ar-EG" dirty="0"/>
              <a:t>اتها</a:t>
            </a:r>
            <a:r>
              <a:rPr lang="ar-SA" dirty="0"/>
              <a:t> ومن ثم عنصرا إستراتيجيا يستعمل كسلاح في التعاملات والعلاقات الداخلية والخارجية لذا فإن توفير مصادر المعلومات الحديثة يعد أساسا للبحث العلمي </a:t>
            </a:r>
            <a:r>
              <a:rPr lang="ar-SA" dirty="0" smtClean="0"/>
              <a:t>الحديث</a:t>
            </a:r>
            <a:endParaRPr lang="ar-EG" dirty="0"/>
          </a:p>
          <a:p>
            <a:pPr algn="just" rtl="1"/>
            <a:r>
              <a:rPr lang="ar-SA" dirty="0"/>
              <a:t>وتعتبر مصادر المعلومات علي اختلاف أشكالها من المستلزمات الضرورية التي يجب التعامل معها، فهي من الضروريات الملحة في انجاز البحوث، والدراسات النظرية الأساسية أو التطبيقية سواء كانت بحوث التخرج أو رسائل جامعية أو بحوث أكاديمية أو غيرها من الدراسات</a:t>
            </a:r>
            <a:r>
              <a:rPr lang="en-US" dirty="0"/>
              <a:t>.</a:t>
            </a:r>
          </a:p>
          <a:p>
            <a:pPr algn="just" rtl="1"/>
            <a:r>
              <a:rPr lang="ar-SA" dirty="0"/>
              <a:t>وإذ تعد مصادر المعلومات بأوعيتها المختلفة ينابيع المعارف الإنسانية لأنها تمد القراء والباحثين بما يحتاجونه من حقائق ومعلومات أساسية عامة ومتخصصة </a:t>
            </a:r>
            <a:endParaRPr lang="ar-EG" dirty="0" smtClean="0"/>
          </a:p>
          <a:p>
            <a:pPr algn="just" rtl="1"/>
            <a:r>
              <a:rPr lang="ar-SA" dirty="0"/>
              <a:t>وتتعدد أنواع المصادر المعلوماتية</a:t>
            </a:r>
            <a:endParaRPr lang="en-US" dirty="0"/>
          </a:p>
        </p:txBody>
      </p:sp>
    </p:spTree>
    <p:extLst>
      <p:ext uri="{BB962C8B-B14F-4D97-AF65-F5344CB8AC3E}">
        <p14:creationId xmlns:p14="http://schemas.microsoft.com/office/powerpoint/2010/main" val="2857007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المعلومات </a:t>
            </a:r>
            <a:endParaRPr lang="en-US" dirty="0"/>
          </a:p>
        </p:txBody>
      </p:sp>
      <p:sp>
        <p:nvSpPr>
          <p:cNvPr id="3" name="Content Placeholder 2"/>
          <p:cNvSpPr>
            <a:spLocks noGrp="1"/>
          </p:cNvSpPr>
          <p:nvPr>
            <p:ph idx="1"/>
          </p:nvPr>
        </p:nvSpPr>
        <p:spPr/>
        <p:txBody>
          <a:bodyPr>
            <a:normAutofit fontScale="85000" lnSpcReduction="10000"/>
          </a:bodyPr>
          <a:lstStyle/>
          <a:p>
            <a:pPr algn="just" rtl="1"/>
            <a:r>
              <a:rPr lang="ar-SA" dirty="0"/>
              <a:t>مجموعة البيانات التي تمت معالجتـها لتحقيـق هدف معين ، أو لاستعمال محدد ، لأغراض اتخاذ القرارات ، أي البيانات التي أصبحت لها قيمة بعد تحليلها ، أو تفسيرها وتجميعها في شكل ذي معنى ، والتي يمكن تداولها وتسـجلها ونشـرها </a:t>
            </a:r>
            <a:r>
              <a:rPr lang="en-US" dirty="0"/>
              <a:t>.  </a:t>
            </a:r>
            <a:r>
              <a:rPr lang="ar-SA" dirty="0"/>
              <a:t>وتوزيعها في صورة </a:t>
            </a:r>
            <a:r>
              <a:rPr lang="ar-SA" dirty="0" smtClean="0"/>
              <a:t>رسمية </a:t>
            </a:r>
            <a:r>
              <a:rPr lang="ar-SA" dirty="0"/>
              <a:t>أو غير رسمية وفي أي </a:t>
            </a:r>
            <a:r>
              <a:rPr lang="ar-SA" dirty="0" smtClean="0"/>
              <a:t>شكل</a:t>
            </a:r>
            <a:endParaRPr lang="ar-EG" dirty="0" smtClean="0"/>
          </a:p>
          <a:p>
            <a:pPr algn="just" rtl="1"/>
            <a:r>
              <a:rPr lang="ar-SA" dirty="0"/>
              <a:t>ولفظ البيانات </a:t>
            </a:r>
            <a:r>
              <a:rPr lang="en-US" dirty="0"/>
              <a:t>data</a:t>
            </a:r>
            <a:r>
              <a:rPr lang="ar-EG" dirty="0"/>
              <a:t> شبة مرادف للفظ المعلومات </a:t>
            </a:r>
            <a:r>
              <a:rPr lang="en-US" dirty="0"/>
              <a:t>information</a:t>
            </a:r>
            <a:r>
              <a:rPr lang="ar-EG" dirty="0"/>
              <a:t> ولكن الفرق الجوهي هو أن المعلومات عبارة عن بيانات </a:t>
            </a:r>
            <a:r>
              <a:rPr lang="en-US" dirty="0"/>
              <a:t>data</a:t>
            </a:r>
            <a:r>
              <a:rPr lang="ar-EG" dirty="0"/>
              <a:t> تمت معالجتها لتحقيق هدف معين أو لاستعمال محدد، لأغراض اتخاذ </a:t>
            </a:r>
            <a:r>
              <a:rPr lang="ar-EG" dirty="0" smtClean="0"/>
              <a:t>القرارات</a:t>
            </a:r>
          </a:p>
          <a:p>
            <a:pPr algn="just" rtl="1"/>
            <a:r>
              <a:rPr lang="ar-EG" dirty="0"/>
              <a:t>بأنها البيانات التي تمت معالجتها بحيث أصبحت ذات معنى وباتت مرتبطة بسياق معين. المعلومات مصطلح واسع يستخدم لعدة معاني حسب سياق الحديث</a:t>
            </a:r>
            <a:endParaRPr lang="en-US" dirty="0"/>
          </a:p>
          <a:p>
            <a:pPr algn="just" rtl="1"/>
            <a:endParaRPr lang="en-US" dirty="0"/>
          </a:p>
        </p:txBody>
      </p:sp>
    </p:spTree>
    <p:extLst>
      <p:ext uri="{BB962C8B-B14F-4D97-AF65-F5344CB8AC3E}">
        <p14:creationId xmlns:p14="http://schemas.microsoft.com/office/powerpoint/2010/main" val="2363921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وعلى العموم فالمعلومة من حيث الاستخدام لها ثلاث عبـارات وهي :</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ar-SA" dirty="0" smtClean="0"/>
              <a:t> </a:t>
            </a:r>
            <a:r>
              <a:rPr lang="ar-SA" dirty="0"/>
              <a:t>المعلومة كمعلومة أي فعل الإعلام </a:t>
            </a:r>
            <a:endParaRPr lang="en-US" dirty="0"/>
          </a:p>
          <a:p>
            <a:pPr lvl="0" algn="just" rtl="1"/>
            <a:r>
              <a:rPr lang="ar-SA" dirty="0"/>
              <a:t>المعلومات كمعرفة للدلالة على ما تم إدلاءه في المعلومات</a:t>
            </a:r>
            <a:r>
              <a:rPr lang="en-US" dirty="0"/>
              <a:t> .</a:t>
            </a:r>
          </a:p>
          <a:p>
            <a:pPr lvl="0" algn="just" rtl="1"/>
            <a:r>
              <a:rPr lang="en-US" dirty="0"/>
              <a:t> - </a:t>
            </a:r>
            <a:r>
              <a:rPr lang="ar-SA" dirty="0"/>
              <a:t>المعلومات كتفسير يشرح ما تدعوا إليه</a:t>
            </a:r>
            <a:r>
              <a:rPr lang="en-US" dirty="0"/>
              <a:t>.</a:t>
            </a:r>
          </a:p>
          <a:p>
            <a:pPr algn="just" rtl="1"/>
            <a:endParaRPr lang="en-US" dirty="0"/>
          </a:p>
        </p:txBody>
      </p:sp>
    </p:spTree>
    <p:extLst>
      <p:ext uri="{BB962C8B-B14F-4D97-AF65-F5344CB8AC3E}">
        <p14:creationId xmlns:p14="http://schemas.microsoft.com/office/powerpoint/2010/main" val="2827045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وهناك من يصنف المعلومات ويقسمها علي النحو التالي:</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ar-SA" dirty="0"/>
              <a:t>1- </a:t>
            </a:r>
            <a:r>
              <a:rPr lang="ar-SA" b="1" dirty="0"/>
              <a:t>معلومات دائمة الإستعمال</a:t>
            </a:r>
            <a:r>
              <a:rPr lang="en-US" b="1" dirty="0"/>
              <a:t>:  </a:t>
            </a:r>
            <a:r>
              <a:rPr lang="ar-SA" dirty="0"/>
              <a:t>معلومات تتميز بكونها لا تستهلك بسرعة بمعنى أن مدة صلاحيتها طويلة بـين أسـس المعرفـة الإنسانية وبالتالي فإن يبقى مرتبط بأهميتها</a:t>
            </a:r>
            <a:endParaRPr lang="en-US" dirty="0"/>
          </a:p>
          <a:p>
            <a:pPr algn="just" rtl="1"/>
            <a:r>
              <a:rPr lang="ar-SA" dirty="0"/>
              <a:t> 2-</a:t>
            </a:r>
            <a:r>
              <a:rPr lang="ar-SA" b="1" dirty="0"/>
              <a:t> معلومات زائلة:</a:t>
            </a:r>
            <a:r>
              <a:rPr lang="ar-SA" dirty="0"/>
              <a:t> وهي معلومات محدودة الاستفادة ويحكمها مبدأ التجديد فهي تتقادم تباعا ، تظهر عليها تحسينات متتالية</a:t>
            </a:r>
            <a:endParaRPr lang="en-US" dirty="0"/>
          </a:p>
          <a:p>
            <a:pPr lvl="0" algn="just" rtl="1"/>
            <a:r>
              <a:rPr lang="ar-SA" b="1" dirty="0"/>
              <a:t>معلومات تاريخية: </a:t>
            </a:r>
            <a:r>
              <a:rPr lang="ar-SA" dirty="0"/>
              <a:t>وهي معلومات وحدث منذ زمن بعيد وتستعمل في الدراسات التاريخية والعلوم الإنسانية</a:t>
            </a:r>
            <a:endParaRPr lang="en-US" dirty="0"/>
          </a:p>
          <a:p>
            <a:pPr algn="just"/>
            <a:endParaRPr lang="en-US" dirty="0"/>
          </a:p>
        </p:txBody>
      </p:sp>
    </p:spTree>
    <p:extLst>
      <p:ext uri="{BB962C8B-B14F-4D97-AF65-F5344CB8AC3E}">
        <p14:creationId xmlns:p14="http://schemas.microsoft.com/office/powerpoint/2010/main" val="2078418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704</Words>
  <Application>Microsoft Office PowerPoint</Application>
  <PresentationFormat>On-screen Show (4:3)</PresentationFormat>
  <Paragraphs>132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بناء وتنمية المجموعات</vt:lpstr>
      <vt:lpstr>هدف المقرر</vt:lpstr>
      <vt:lpstr>PowerPoint Presentation</vt:lpstr>
      <vt:lpstr>تابع </vt:lpstr>
      <vt:lpstr>PowerPoint Presentation</vt:lpstr>
      <vt:lpstr>مصادر المعلومات</vt:lpstr>
      <vt:lpstr>المعلومات </vt:lpstr>
      <vt:lpstr>وعلى العموم فالمعلومة من حيث الاستخدام لها ثلاث عبـارات وهي : </vt:lpstr>
      <vt:lpstr>وهناك من يصنف المعلومات ويقسمها علي النحو التالي: </vt:lpstr>
      <vt:lpstr>PowerPoint Presentation</vt:lpstr>
      <vt:lpstr>PowerPoint Presentation</vt:lpstr>
      <vt:lpstr>خصائص المعلومات </vt:lpstr>
      <vt:lpstr>يجب ان تتصف المعلومات الجيدة بمجموعة من الخصائص هي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بناء وتنمية المقتنيات </dc:title>
  <dc:creator>adel</dc:creator>
  <cp:lastModifiedBy>adel</cp:lastModifiedBy>
  <cp:revision>17</cp:revision>
  <dcterms:created xsi:type="dcterms:W3CDTF">2006-08-16T00:00:00Z</dcterms:created>
  <dcterms:modified xsi:type="dcterms:W3CDTF">2018-09-24T20:03:02Z</dcterms:modified>
</cp:coreProperties>
</file>